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>
      <p:cViewPr varScale="1">
        <p:scale>
          <a:sx n="54" d="100"/>
          <a:sy n="54" d="100"/>
        </p:scale>
        <p:origin x="614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D0E5C-BECF-499A-872A-F6B6AA84BB39}" type="datetimeFigureOut">
              <a:rPr lang="en-IE" smtClean="0"/>
              <a:t>05/06/2024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3CB99-0CB8-489D-AA97-1D263B8DD58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5887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D2E095-0B35-D043-AC1A-1D3F91071A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88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/>
              <a:t>eHealth, HSE.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7935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57EB13-5CDB-487F-A0BD-4B8752A22F31}"/>
              </a:ext>
            </a:extLst>
          </p:cNvPr>
          <p:cNvSpPr txBox="1"/>
          <p:nvPr userDrawn="1"/>
        </p:nvSpPr>
        <p:spPr>
          <a:xfrm>
            <a:off x="0" y="6399750"/>
            <a:ext cx="12140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>
                <a:latin typeface="Arial" panose="020B0604020202020204" pitchFamily="34" charset="0"/>
                <a:cs typeface="Arial" panose="020B0604020202020204" pitchFamily="34" charset="0"/>
              </a:rPr>
              <a:t>eHealth, HSE.</a:t>
            </a:r>
          </a:p>
        </p:txBody>
      </p:sp>
    </p:spTree>
    <p:extLst>
      <p:ext uri="{BB962C8B-B14F-4D97-AF65-F5344CB8AC3E}">
        <p14:creationId xmlns:p14="http://schemas.microsoft.com/office/powerpoint/2010/main" val="343589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8F20C9-1B61-4100-A235-514F773F8C6C}"/>
              </a:ext>
            </a:extLst>
          </p:cNvPr>
          <p:cNvSpPr txBox="1"/>
          <p:nvPr userDrawn="1"/>
        </p:nvSpPr>
        <p:spPr>
          <a:xfrm>
            <a:off x="0" y="6399750"/>
            <a:ext cx="12140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>
                <a:latin typeface="Arial" panose="020B0604020202020204" pitchFamily="34" charset="0"/>
                <a:cs typeface="Arial" panose="020B0604020202020204" pitchFamily="34" charset="0"/>
              </a:rPr>
              <a:t>eHealth, HSE.</a:t>
            </a:r>
          </a:p>
        </p:txBody>
      </p:sp>
    </p:spTree>
    <p:extLst>
      <p:ext uri="{BB962C8B-B14F-4D97-AF65-F5344CB8AC3E}">
        <p14:creationId xmlns:p14="http://schemas.microsoft.com/office/powerpoint/2010/main" val="2108048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16C111-2406-4593-AD46-344A024E8075}"/>
              </a:ext>
            </a:extLst>
          </p:cNvPr>
          <p:cNvSpPr txBox="1"/>
          <p:nvPr userDrawn="1"/>
        </p:nvSpPr>
        <p:spPr>
          <a:xfrm>
            <a:off x="0" y="6399750"/>
            <a:ext cx="12140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>
                <a:latin typeface="Arial" panose="020B0604020202020204" pitchFamily="34" charset="0"/>
                <a:cs typeface="Arial" panose="020B0604020202020204" pitchFamily="34" charset="0"/>
              </a:rPr>
              <a:t>Technology and Transformation, HSE.</a:t>
            </a:r>
          </a:p>
        </p:txBody>
      </p:sp>
    </p:spTree>
    <p:extLst>
      <p:ext uri="{BB962C8B-B14F-4D97-AF65-F5344CB8AC3E}">
        <p14:creationId xmlns:p14="http://schemas.microsoft.com/office/powerpoint/2010/main" val="2428663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5790A114-7202-C04D-B2ED-13180DF9F6CB}"/>
              </a:ext>
            </a:extLst>
          </p:cNvPr>
          <p:cNvSpPr txBox="1">
            <a:spLocks/>
          </p:cNvSpPr>
          <p:nvPr userDrawn="1"/>
        </p:nvSpPr>
        <p:spPr>
          <a:xfrm>
            <a:off x="1632000" y="432001"/>
            <a:ext cx="10515600" cy="750255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C04DDE1A-E884-F54B-9ABE-9B72B811B9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40000" y="358848"/>
            <a:ext cx="4320000" cy="1084799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rgbClr val="75B5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7A9FE75D-36C0-1945-A37C-47A803FCDB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40000" y="1632001"/>
            <a:ext cx="4320000" cy="272999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20000"/>
              </a:lnSpc>
              <a:buNone/>
              <a:defRPr sz="16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377" indent="0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566" indent="0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754" indent="0">
              <a:buNone/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201758-EAA9-4265-8F2B-C956DE312AC3}"/>
              </a:ext>
            </a:extLst>
          </p:cNvPr>
          <p:cNvSpPr txBox="1"/>
          <p:nvPr userDrawn="1"/>
        </p:nvSpPr>
        <p:spPr>
          <a:xfrm>
            <a:off x="0" y="6399750"/>
            <a:ext cx="12140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>
                <a:latin typeface="Arial" panose="020B0604020202020204" pitchFamily="34" charset="0"/>
                <a:cs typeface="Arial" panose="020B0604020202020204" pitchFamily="34" charset="0"/>
              </a:rPr>
              <a:t>Technology and Transformation, HSE.</a:t>
            </a:r>
          </a:p>
        </p:txBody>
      </p:sp>
    </p:spTree>
    <p:extLst>
      <p:ext uri="{BB962C8B-B14F-4D97-AF65-F5344CB8AC3E}">
        <p14:creationId xmlns:p14="http://schemas.microsoft.com/office/powerpoint/2010/main" val="407260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/>
              <a:t>eHealth, HSE.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895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/>
              <a:t>eHealth, HSE.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3671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/>
              <a:t>eHealth, HSE.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649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/>
              <a:t>eHealth, HSE.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477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C34FA0-D645-4006-AA55-DE07CD5880A4}"/>
              </a:ext>
            </a:extLst>
          </p:cNvPr>
          <p:cNvSpPr txBox="1"/>
          <p:nvPr userDrawn="1"/>
        </p:nvSpPr>
        <p:spPr>
          <a:xfrm>
            <a:off x="0" y="6399750"/>
            <a:ext cx="12140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>
                <a:latin typeface="Arial" panose="020B0604020202020204" pitchFamily="34" charset="0"/>
                <a:cs typeface="Arial" panose="020B0604020202020204" pitchFamily="34" charset="0"/>
              </a:rPr>
              <a:t>eHealth, HSE.</a:t>
            </a:r>
          </a:p>
        </p:txBody>
      </p:sp>
    </p:spTree>
    <p:extLst>
      <p:ext uri="{BB962C8B-B14F-4D97-AF65-F5344CB8AC3E}">
        <p14:creationId xmlns:p14="http://schemas.microsoft.com/office/powerpoint/2010/main" val="51497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03B421C-2F7A-4E45-B99B-2F0BE9FA7489}"/>
              </a:ext>
            </a:extLst>
          </p:cNvPr>
          <p:cNvSpPr txBox="1"/>
          <p:nvPr userDrawn="1"/>
        </p:nvSpPr>
        <p:spPr>
          <a:xfrm>
            <a:off x="0" y="6399750"/>
            <a:ext cx="12140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>
                <a:latin typeface="Arial" panose="020B0604020202020204" pitchFamily="34" charset="0"/>
                <a:cs typeface="Arial" panose="020B0604020202020204" pitchFamily="34" charset="0"/>
              </a:rPr>
              <a:t>eHealth, HSE.</a:t>
            </a:r>
          </a:p>
        </p:txBody>
      </p:sp>
    </p:spTree>
    <p:extLst>
      <p:ext uri="{BB962C8B-B14F-4D97-AF65-F5344CB8AC3E}">
        <p14:creationId xmlns:p14="http://schemas.microsoft.com/office/powerpoint/2010/main" val="190414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8FEF4B-6071-47C3-868C-285D66550B85}"/>
              </a:ext>
            </a:extLst>
          </p:cNvPr>
          <p:cNvSpPr txBox="1"/>
          <p:nvPr userDrawn="1"/>
        </p:nvSpPr>
        <p:spPr>
          <a:xfrm>
            <a:off x="0" y="6399750"/>
            <a:ext cx="12140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>
                <a:latin typeface="Arial" panose="020B0604020202020204" pitchFamily="34" charset="0"/>
                <a:cs typeface="Arial" panose="020B0604020202020204" pitchFamily="34" charset="0"/>
              </a:rPr>
              <a:t>eHealth, HSE.</a:t>
            </a:r>
          </a:p>
        </p:txBody>
      </p:sp>
    </p:spTree>
    <p:extLst>
      <p:ext uri="{BB962C8B-B14F-4D97-AF65-F5344CB8AC3E}">
        <p14:creationId xmlns:p14="http://schemas.microsoft.com/office/powerpoint/2010/main" val="943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6E5D66-20BE-4233-BE70-B117B9AE2E86}"/>
              </a:ext>
            </a:extLst>
          </p:cNvPr>
          <p:cNvSpPr txBox="1"/>
          <p:nvPr userDrawn="1"/>
        </p:nvSpPr>
        <p:spPr>
          <a:xfrm>
            <a:off x="0" y="6399750"/>
            <a:ext cx="12140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>
                <a:latin typeface="Arial" panose="020B0604020202020204" pitchFamily="34" charset="0"/>
                <a:cs typeface="Arial" panose="020B0604020202020204" pitchFamily="34" charset="0"/>
              </a:rPr>
              <a:t>eHealth, HSE.</a:t>
            </a:r>
          </a:p>
        </p:txBody>
      </p:sp>
    </p:spTree>
    <p:extLst>
      <p:ext uri="{BB962C8B-B14F-4D97-AF65-F5344CB8AC3E}">
        <p14:creationId xmlns:p14="http://schemas.microsoft.com/office/powerpoint/2010/main" val="3813761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 dirty="0"/>
              <a:t>eHealth, HSE.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E4CA-B9F6-46B6-A858-FAECF729E7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6175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8477B3B0-DF6B-1C48-BFE4-FC8E783CC637}"/>
              </a:ext>
            </a:extLst>
          </p:cNvPr>
          <p:cNvSpPr txBox="1">
            <a:spLocks/>
          </p:cNvSpPr>
          <p:nvPr/>
        </p:nvSpPr>
        <p:spPr>
          <a:xfrm>
            <a:off x="1488000" y="3312000"/>
            <a:ext cx="6238877" cy="121920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4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133" dirty="0"/>
              <a:t>46pt Heading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95AD44-FA60-AB4D-9F05-2D0E9BAB9B30}"/>
              </a:ext>
            </a:extLst>
          </p:cNvPr>
          <p:cNvSpPr/>
          <p:nvPr/>
        </p:nvSpPr>
        <p:spPr>
          <a:xfrm>
            <a:off x="1488001" y="4202906"/>
            <a:ext cx="6993518" cy="553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0"/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and Transformation</a:t>
            </a:r>
            <a:endParaRPr lang="en-GB" sz="213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24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8477B3B0-DF6B-1C48-BFE4-FC8E783CC637}"/>
              </a:ext>
            </a:extLst>
          </p:cNvPr>
          <p:cNvSpPr txBox="1">
            <a:spLocks/>
          </p:cNvSpPr>
          <p:nvPr/>
        </p:nvSpPr>
        <p:spPr>
          <a:xfrm>
            <a:off x="1488000" y="3312000"/>
            <a:ext cx="6238877" cy="1219200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46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133" dirty="0"/>
              <a:t>46pt Heading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95AD44-FA60-AB4D-9F05-2D0E9BAB9B30}"/>
              </a:ext>
            </a:extLst>
          </p:cNvPr>
          <p:cNvSpPr/>
          <p:nvPr/>
        </p:nvSpPr>
        <p:spPr>
          <a:xfrm>
            <a:off x="1488001" y="4202906"/>
            <a:ext cx="3821559" cy="3282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lvl="0"/>
            <a:r>
              <a:rPr lang="en-GB" sz="213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16 point subheading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5FBA539-039A-8646-9C40-E9A54A2E113A}"/>
              </a:ext>
            </a:extLst>
          </p:cNvPr>
          <p:cNvSpPr/>
          <p:nvPr/>
        </p:nvSpPr>
        <p:spPr>
          <a:xfrm>
            <a:off x="7869143" y="-893859"/>
            <a:ext cx="7981856" cy="8645717"/>
          </a:xfrm>
          <a:prstGeom prst="ellipse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5299" t="10338" r="-580" b="836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8D75D1-D4DD-4BBC-929A-1EEF7DA6CC31}"/>
              </a:ext>
            </a:extLst>
          </p:cNvPr>
          <p:cNvSpPr txBox="1"/>
          <p:nvPr/>
        </p:nvSpPr>
        <p:spPr>
          <a:xfrm>
            <a:off x="41945" y="6816405"/>
            <a:ext cx="1016745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b="1" dirty="0"/>
              <a:t>To replace image and keep the same size shape</a:t>
            </a:r>
          </a:p>
          <a:p>
            <a:r>
              <a:rPr lang="en-IE" sz="1100" dirty="0"/>
              <a:t>Right-click on image &gt; choose </a:t>
            </a:r>
            <a:r>
              <a:rPr lang="en-IE" sz="1100" b="1" dirty="0"/>
              <a:t>FORMAT SHAPE</a:t>
            </a:r>
          </a:p>
          <a:p>
            <a:pPr marL="285750" indent="-285750">
              <a:buFont typeface="Calibri" panose="020F0502020204030204" pitchFamily="34" charset="0"/>
              <a:buChar char="&gt;"/>
            </a:pPr>
            <a:r>
              <a:rPr lang="en-IE" sz="1100" dirty="0"/>
              <a:t>Choose </a:t>
            </a:r>
            <a:r>
              <a:rPr lang="en-IE" sz="1100" b="1" dirty="0"/>
              <a:t>FILL</a:t>
            </a:r>
            <a:r>
              <a:rPr lang="en-IE" sz="1100" dirty="0"/>
              <a:t> &gt; choose </a:t>
            </a:r>
            <a:r>
              <a:rPr lang="en-IE" sz="1100" b="1" dirty="0"/>
              <a:t>PICTURE OR TEXTURE</a:t>
            </a:r>
          </a:p>
          <a:p>
            <a:pPr marL="285750" indent="-285750">
              <a:buFont typeface="Calibri" panose="020F0502020204030204" pitchFamily="34" charset="0"/>
              <a:buChar char="&gt;"/>
            </a:pPr>
            <a:r>
              <a:rPr lang="en-IE" sz="1100" dirty="0"/>
              <a:t>In </a:t>
            </a:r>
            <a:r>
              <a:rPr lang="en-IE" sz="1100" b="1" dirty="0"/>
              <a:t>FROM FILE </a:t>
            </a:r>
            <a:r>
              <a:rPr lang="en-IE" sz="1100" dirty="0"/>
              <a:t>field, choose </a:t>
            </a:r>
            <a:r>
              <a:rPr lang="en-IE" sz="1100" b="1" dirty="0" err="1"/>
              <a:t>CHOOSE</a:t>
            </a:r>
            <a:r>
              <a:rPr lang="en-IE" sz="1100" b="1" dirty="0"/>
              <a:t> PICTURE</a:t>
            </a:r>
          </a:p>
          <a:p>
            <a:pPr marL="285750" indent="-285750">
              <a:buFont typeface="Calibri" panose="020F0502020204030204" pitchFamily="34" charset="0"/>
              <a:buChar char="&gt;"/>
            </a:pPr>
            <a:r>
              <a:rPr lang="en-IE" sz="1100" dirty="0"/>
              <a:t>Navigate and </a:t>
            </a:r>
            <a:r>
              <a:rPr lang="en-IE" sz="1100" b="1" dirty="0"/>
              <a:t>INSERT</a:t>
            </a:r>
            <a:r>
              <a:rPr lang="en-IE" sz="1100" dirty="0"/>
              <a:t> new image &gt; click </a:t>
            </a:r>
            <a:r>
              <a:rPr lang="en-IE" sz="1100" b="1" dirty="0"/>
              <a:t>OK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E" sz="1100" dirty="0"/>
          </a:p>
          <a:p>
            <a:r>
              <a:rPr lang="en-IE" sz="1100" dirty="0"/>
              <a:t>The new image is skewed to match the shape of the old image. To correct to the original shape:</a:t>
            </a:r>
          </a:p>
          <a:p>
            <a:pPr marL="285750" indent="-285750">
              <a:buFont typeface="Calibri" panose="020F0502020204030204" pitchFamily="34" charset="0"/>
              <a:buChar char="&gt;"/>
            </a:pPr>
            <a:r>
              <a:rPr lang="en-IE" sz="1100" dirty="0"/>
              <a:t>Choose </a:t>
            </a:r>
            <a:r>
              <a:rPr lang="en-IE" sz="1100" b="1" dirty="0"/>
              <a:t>FORMAT PICTURE </a:t>
            </a:r>
            <a:r>
              <a:rPr lang="en-IE" sz="1100" dirty="0"/>
              <a:t>in the ribbon bar.</a:t>
            </a:r>
          </a:p>
          <a:p>
            <a:pPr marL="285750" indent="-285750">
              <a:buFont typeface="Calibri" panose="020F0502020204030204" pitchFamily="34" charset="0"/>
              <a:buChar char="&gt;"/>
            </a:pPr>
            <a:r>
              <a:rPr lang="en-IE" sz="1100" dirty="0"/>
              <a:t>Under </a:t>
            </a:r>
            <a:r>
              <a:rPr lang="en-IE" sz="1100" b="1" dirty="0"/>
              <a:t>ADJUST</a:t>
            </a:r>
            <a:r>
              <a:rPr lang="en-IE" sz="1100" dirty="0"/>
              <a:t>, click the drop-down menu of the </a:t>
            </a:r>
            <a:r>
              <a:rPr lang="en-IE" sz="1100" b="1" dirty="0"/>
              <a:t>CROP</a:t>
            </a:r>
            <a:r>
              <a:rPr lang="en-IE" sz="1100" dirty="0"/>
              <a:t> button &gt; choose </a:t>
            </a:r>
            <a:r>
              <a:rPr lang="en-IE" sz="1100" b="1" dirty="0"/>
              <a:t>CROP TO FIT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E" sz="1100" dirty="0"/>
          </a:p>
          <a:p>
            <a:r>
              <a:rPr lang="en-IE" sz="1100" dirty="0"/>
              <a:t>In </a:t>
            </a:r>
            <a:r>
              <a:rPr lang="en-IE" sz="1100" b="1" dirty="0"/>
              <a:t>CROP</a:t>
            </a:r>
            <a:r>
              <a:rPr lang="en-IE" sz="1100" dirty="0"/>
              <a:t> mode, use the circular grab handles to resize the image. Hold down the </a:t>
            </a:r>
            <a:r>
              <a:rPr lang="en-IE" sz="1100" b="1" dirty="0"/>
              <a:t>SHIFT</a:t>
            </a:r>
            <a:r>
              <a:rPr lang="en-IE" sz="1100" dirty="0"/>
              <a:t> key to maintain the original shape.</a:t>
            </a:r>
          </a:p>
        </p:txBody>
      </p:sp>
    </p:spTree>
    <p:extLst>
      <p:ext uri="{BB962C8B-B14F-4D97-AF65-F5344CB8AC3E}">
        <p14:creationId xmlns:p14="http://schemas.microsoft.com/office/powerpoint/2010/main" val="262686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193D01-EE2B-6046-AD1B-D5ECF161AD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40000" y="370009"/>
            <a:ext cx="5180256" cy="1084799"/>
          </a:xfrm>
        </p:spPr>
        <p:txBody>
          <a:bodyPr/>
          <a:lstStyle/>
          <a:p>
            <a:r>
              <a:rPr lang="en-US" dirty="0">
                <a:solidFill>
                  <a:srgbClr val="56B4E6"/>
                </a:solidFill>
              </a:rPr>
              <a:t>Heading in 24 </a:t>
            </a:r>
            <a:r>
              <a:rPr lang="en-US" dirty="0" err="1">
                <a:solidFill>
                  <a:srgbClr val="56B4E6"/>
                </a:solidFill>
              </a:rPr>
              <a:t>pt</a:t>
            </a:r>
            <a:r>
              <a:rPr lang="en-US" dirty="0">
                <a:solidFill>
                  <a:srgbClr val="56B4E6"/>
                </a:solidFill>
              </a:rPr>
              <a:t> Arial Bold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0" dirty="0">
                <a:solidFill>
                  <a:srgbClr val="56B4E6"/>
                </a:solidFill>
              </a:rPr>
              <a:t>Subheading in 15 </a:t>
            </a:r>
            <a:r>
              <a:rPr lang="en-US" sz="2000" b="0" dirty="0" err="1">
                <a:solidFill>
                  <a:srgbClr val="56B4E6"/>
                </a:solidFill>
              </a:rPr>
              <a:t>pt</a:t>
            </a:r>
            <a:r>
              <a:rPr lang="en-US" sz="2000" b="0" dirty="0">
                <a:solidFill>
                  <a:srgbClr val="56B4E6"/>
                </a:solidFill>
              </a:rPr>
              <a:t> Arial Regular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57F748-4CDB-984D-AEC0-1A81EE56393F}"/>
              </a:ext>
            </a:extLst>
          </p:cNvPr>
          <p:cNvSpPr/>
          <p:nvPr/>
        </p:nvSpPr>
        <p:spPr>
          <a:xfrm>
            <a:off x="8351520" y="0"/>
            <a:ext cx="3840480" cy="6669024"/>
          </a:xfrm>
          <a:prstGeom prst="rect">
            <a:avLst/>
          </a:prstGeom>
          <a:solidFill>
            <a:srgbClr val="56B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6A37A8-E4D5-4846-93CC-B2173658BC96}"/>
              </a:ext>
            </a:extLst>
          </p:cNvPr>
          <p:cNvSpPr/>
          <p:nvPr/>
        </p:nvSpPr>
        <p:spPr>
          <a:xfrm>
            <a:off x="8351520" y="1064956"/>
            <a:ext cx="38404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3200" b="1" dirty="0">
                <a:solidFill>
                  <a:schemeClr val="bg1"/>
                </a:solidFill>
                <a:latin typeface="Arial" panose="020B0604020202020204" pitchFamily="34" charset="0"/>
              </a:rPr>
              <a:t>Text in Arial Bold</a:t>
            </a:r>
            <a:br>
              <a:rPr lang="en-IE" sz="32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IE" sz="3200" b="1" dirty="0">
                <a:solidFill>
                  <a:schemeClr val="bg1"/>
                </a:solidFill>
                <a:latin typeface="Arial" panose="020B0604020202020204" pitchFamily="34" charset="0"/>
              </a:rPr>
              <a:t>24 point text </a:t>
            </a:r>
            <a:endParaRPr lang="en-IE" sz="3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986637-05A0-E845-BCA4-A21E31D89C3A}"/>
              </a:ext>
            </a:extLst>
          </p:cNvPr>
          <p:cNvSpPr/>
          <p:nvPr/>
        </p:nvSpPr>
        <p:spPr>
          <a:xfrm>
            <a:off x="8351520" y="2546664"/>
            <a:ext cx="3840480" cy="2964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133" b="1" dirty="0">
                <a:solidFill>
                  <a:schemeClr val="bg1"/>
                </a:solidFill>
                <a:latin typeface="Arial" panose="020B0604020202020204" pitchFamily="34" charset="0"/>
              </a:rPr>
              <a:t>Text in Arial Bold</a:t>
            </a:r>
            <a:br>
              <a:rPr lang="en-IE" sz="2133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IE" sz="2133" b="1" dirty="0">
                <a:solidFill>
                  <a:schemeClr val="bg1"/>
                </a:solidFill>
                <a:latin typeface="Arial" panose="020B0604020202020204" pitchFamily="34" charset="0"/>
              </a:rPr>
              <a:t>16 point text</a:t>
            </a:r>
          </a:p>
          <a:p>
            <a:pPr algn="ctr"/>
            <a:r>
              <a:rPr lang="en-IE" sz="8000" b="1" dirty="0">
                <a:solidFill>
                  <a:schemeClr val="bg1"/>
                </a:solidFill>
                <a:latin typeface="Arial" panose="020B0604020202020204" pitchFamily="34" charset="0"/>
              </a:rPr>
              <a:t>500</a:t>
            </a:r>
          </a:p>
          <a:p>
            <a:pPr algn="ctr"/>
            <a:r>
              <a:rPr lang="en-IE" sz="2133" b="1" dirty="0">
                <a:solidFill>
                  <a:schemeClr val="bg1"/>
                </a:solidFill>
                <a:latin typeface="Arial" panose="020B0604020202020204" pitchFamily="34" charset="0"/>
              </a:rPr>
              <a:t>Text in Arial Bold</a:t>
            </a:r>
            <a:br>
              <a:rPr lang="en-IE" sz="2133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IE" sz="2133" b="1" dirty="0">
                <a:solidFill>
                  <a:schemeClr val="bg1"/>
                </a:solidFill>
                <a:latin typeface="Arial" panose="020B0604020202020204" pitchFamily="34" charset="0"/>
              </a:rPr>
              <a:t>16 point text</a:t>
            </a:r>
          </a:p>
          <a:p>
            <a:pPr algn="ctr"/>
            <a:r>
              <a:rPr lang="en-IE" sz="2133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endParaRPr lang="en-IE" sz="2133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FCF397-45B5-6F4A-B209-656CA99738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40000" y="1632001"/>
            <a:ext cx="4546163" cy="2729999"/>
          </a:xfrm>
        </p:spPr>
        <p:txBody>
          <a:bodyPr/>
          <a:lstStyle/>
          <a:p>
            <a:r>
              <a:rPr lang="en-US" sz="2133" b="1" dirty="0">
                <a:solidFill>
                  <a:srgbClr val="005E52"/>
                </a:solidFill>
              </a:rPr>
              <a:t>Heading in Arial Bold 16 point text</a:t>
            </a:r>
          </a:p>
          <a:p>
            <a:pPr marL="478355" indent="-478355">
              <a:lnSpc>
                <a:spcPct val="140000"/>
              </a:lnSpc>
              <a:buClr>
                <a:srgbClr val="75B5B8"/>
              </a:buClr>
              <a:buFont typeface="Arial" panose="020B0604020202020204" pitchFamily="34" charset="0"/>
              <a:buChar char="•"/>
            </a:pPr>
            <a:r>
              <a:rPr lang="en-IE" dirty="0"/>
              <a:t>This is a sample bullet point style, using the font Arial Regular in 12 point text.</a:t>
            </a:r>
          </a:p>
          <a:p>
            <a:pPr marL="478355" indent="-478355">
              <a:lnSpc>
                <a:spcPct val="140000"/>
              </a:lnSpc>
              <a:buClr>
                <a:srgbClr val="75B5B8"/>
              </a:buClr>
              <a:buFont typeface="Arial" panose="020B0604020202020204" pitchFamily="34" charset="0"/>
              <a:buChar char="•"/>
            </a:pPr>
            <a:r>
              <a:rPr lang="en-IE" dirty="0"/>
              <a:t>This is a sample bullet point style, using the font Arial Regular in 12 point text.</a:t>
            </a:r>
          </a:p>
          <a:p>
            <a:pPr marL="478355" indent="-478355">
              <a:lnSpc>
                <a:spcPct val="140000"/>
              </a:lnSpc>
              <a:buClr>
                <a:srgbClr val="75B5B8"/>
              </a:buClr>
              <a:buFont typeface="Arial" panose="020B0604020202020204" pitchFamily="34" charset="0"/>
              <a:buChar char="•"/>
            </a:pPr>
            <a:r>
              <a:rPr lang="en-IE" dirty="0"/>
              <a:t>This is a sample bullet point style, using the font Arial Regular in 12 point text.</a:t>
            </a:r>
          </a:p>
        </p:txBody>
      </p:sp>
    </p:spTree>
    <p:extLst>
      <p:ext uri="{BB962C8B-B14F-4D97-AF65-F5344CB8AC3E}">
        <p14:creationId xmlns:p14="http://schemas.microsoft.com/office/powerpoint/2010/main" val="35351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D193D01-EE2B-6046-AD1B-D5ECF161AD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40000" y="370009"/>
            <a:ext cx="5180256" cy="1084799"/>
          </a:xfrm>
        </p:spPr>
        <p:txBody>
          <a:bodyPr/>
          <a:lstStyle/>
          <a:p>
            <a:r>
              <a:rPr lang="en-US" dirty="0">
                <a:solidFill>
                  <a:srgbClr val="56B4E6"/>
                </a:solidFill>
              </a:rPr>
              <a:t>Heading in 24 </a:t>
            </a:r>
            <a:r>
              <a:rPr lang="en-US" dirty="0" err="1">
                <a:solidFill>
                  <a:srgbClr val="56B4E6"/>
                </a:solidFill>
              </a:rPr>
              <a:t>pt</a:t>
            </a:r>
            <a:r>
              <a:rPr lang="en-US" dirty="0">
                <a:solidFill>
                  <a:srgbClr val="56B4E6"/>
                </a:solidFill>
              </a:rPr>
              <a:t> Arial Bold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0" dirty="0">
                <a:solidFill>
                  <a:srgbClr val="56B4E6"/>
                </a:solidFill>
              </a:rPr>
              <a:t>Subheading in 15 </a:t>
            </a:r>
            <a:r>
              <a:rPr lang="en-US" sz="2000" b="0" dirty="0" err="1">
                <a:solidFill>
                  <a:srgbClr val="56B4E6"/>
                </a:solidFill>
              </a:rPr>
              <a:t>pt</a:t>
            </a:r>
            <a:r>
              <a:rPr lang="en-US" sz="2000" b="0" dirty="0">
                <a:solidFill>
                  <a:srgbClr val="56B4E6"/>
                </a:solidFill>
              </a:rPr>
              <a:t> Arial Regular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FCF397-45B5-6F4A-B209-656CA99738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40000" y="1632001"/>
            <a:ext cx="4546163" cy="2729999"/>
          </a:xfrm>
        </p:spPr>
        <p:txBody>
          <a:bodyPr/>
          <a:lstStyle/>
          <a:p>
            <a:r>
              <a:rPr lang="en-US" sz="2133" b="1" dirty="0">
                <a:solidFill>
                  <a:srgbClr val="005E52"/>
                </a:solidFill>
              </a:rPr>
              <a:t>Heading in Arial Bold 16 point text</a:t>
            </a:r>
          </a:p>
          <a:p>
            <a:pPr>
              <a:lnSpc>
                <a:spcPct val="140000"/>
              </a:lnSpc>
            </a:pPr>
            <a:r>
              <a:rPr lang="en-IE" dirty="0"/>
              <a:t>This is a sample paragraph style, using </a:t>
            </a:r>
            <a:br>
              <a:rPr lang="en-IE" dirty="0"/>
            </a:br>
            <a:r>
              <a:rPr lang="en-IE" dirty="0"/>
              <a:t>the font Arial Regular in 12 point text.</a:t>
            </a:r>
          </a:p>
          <a:p>
            <a:pPr>
              <a:lnSpc>
                <a:spcPct val="140000"/>
              </a:lnSpc>
              <a:spcBef>
                <a:spcPts val="2000"/>
              </a:spcBef>
            </a:pPr>
            <a:r>
              <a:rPr lang="en-US" sz="2133" b="1" dirty="0">
                <a:solidFill>
                  <a:srgbClr val="005E52"/>
                </a:solidFill>
              </a:rPr>
              <a:t>Heading in Arial Bold 16 point text</a:t>
            </a:r>
          </a:p>
          <a:p>
            <a:pPr>
              <a:lnSpc>
                <a:spcPct val="140000"/>
              </a:lnSpc>
            </a:pPr>
            <a:r>
              <a:rPr lang="en-IE" dirty="0"/>
              <a:t>This is a sample paragraph style, using the font Arial Regular in 12 point text. This is a sample paragraph style, using the font Arial Regular in 12 point text.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19D0966-D97E-0F44-A83F-DD68030F1AD7}"/>
              </a:ext>
            </a:extLst>
          </p:cNvPr>
          <p:cNvSpPr txBox="1">
            <a:spLocks/>
          </p:cNvSpPr>
          <p:nvPr/>
        </p:nvSpPr>
        <p:spPr>
          <a:xfrm>
            <a:off x="8392735" y="2600130"/>
            <a:ext cx="4320000" cy="2729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120000"/>
              </a:lnSpc>
              <a:spcBef>
                <a:spcPts val="750"/>
              </a:spcBef>
              <a:buFont typeface="Arial" panose="020B0604020202020204" pitchFamily="34" charset="0"/>
              <a:buNone/>
              <a:defRPr sz="12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65301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300</Words>
  <Application>Microsoft Office PowerPoint</Application>
  <PresentationFormat>Widescreen</PresentationFormat>
  <Paragraphs>33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Darina Carr</dc:creator>
  <cp:lastModifiedBy>Linda</cp:lastModifiedBy>
  <cp:revision>15</cp:revision>
  <dcterms:created xsi:type="dcterms:W3CDTF">2021-12-07T15:16:03Z</dcterms:created>
  <dcterms:modified xsi:type="dcterms:W3CDTF">2024-06-05T15:10:19Z</dcterms:modified>
</cp:coreProperties>
</file>